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Inter SemiBold"/>
      <p:regular r:id="rId45"/>
      <p:bold r:id="rId46"/>
      <p:italic r:id="rId47"/>
      <p:boldItalic r:id="rId48"/>
    </p:embeddedFont>
    <p:embeddedFont>
      <p:font typeface="Roboto"/>
      <p:regular r:id="rId49"/>
      <p:bold r:id="rId50"/>
      <p:italic r:id="rId51"/>
      <p:boldItalic r:id="rId52"/>
    </p:embeddedFont>
    <p:embeddedFont>
      <p:font typeface="Inter"/>
      <p:regular r:id="rId53"/>
      <p:bold r:id="rId54"/>
      <p:italic r:id="rId55"/>
      <p:boldItalic r:id="rId56"/>
    </p:embeddedFont>
    <p:embeddedFont>
      <p:font typeface="Roboto SemiBold"/>
      <p:regular r:id="rId57"/>
      <p:bold r:id="rId58"/>
      <p:italic r:id="rId59"/>
      <p:boldItalic r:id="rId60"/>
    </p:embeddedFont>
    <p:embeddedFont>
      <p:font typeface="Roboto Mono"/>
      <p:regular r:id="rId61"/>
      <p:bold r:id="rId62"/>
      <p:italic r:id="rId63"/>
      <p:boldItalic r:id="rId64"/>
    </p:embeddedFont>
    <p:embeddedFont>
      <p:font typeface="Open Sans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pos="328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6AD460E-ED3C-4D72-975D-13118BFF6745}">
  <a:tblStyle styleId="{36AD460E-ED3C-4D72-975D-13118BFF674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8DB5CC4-2E5B-4760-B97C-6478110405E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328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InterSemiBold-bold.fntdata"/><Relationship Id="rId45" Type="http://schemas.openxmlformats.org/officeDocument/2006/relationships/font" Target="fonts/Inter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InterSemiBold-boldItalic.fntdata"/><Relationship Id="rId47" Type="http://schemas.openxmlformats.org/officeDocument/2006/relationships/font" Target="fonts/InterSemiBold-italic.fntdata"/><Relationship Id="rId49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Mono-bold.fntdata"/><Relationship Id="rId61" Type="http://schemas.openxmlformats.org/officeDocument/2006/relationships/font" Target="fonts/RobotoMono-regular.fntdata"/><Relationship Id="rId20" Type="http://schemas.openxmlformats.org/officeDocument/2006/relationships/slide" Target="slides/slide14.xml"/><Relationship Id="rId64" Type="http://schemas.openxmlformats.org/officeDocument/2006/relationships/font" Target="fonts/RobotoMono-boldItalic.fntdata"/><Relationship Id="rId63" Type="http://schemas.openxmlformats.org/officeDocument/2006/relationships/font" Target="fonts/RobotoMono-italic.fntdata"/><Relationship Id="rId22" Type="http://schemas.openxmlformats.org/officeDocument/2006/relationships/slide" Target="slides/slide16.xml"/><Relationship Id="rId66" Type="http://schemas.openxmlformats.org/officeDocument/2006/relationships/font" Target="fonts/OpenSans-bold.fntdata"/><Relationship Id="rId21" Type="http://schemas.openxmlformats.org/officeDocument/2006/relationships/slide" Target="slides/slide15.xml"/><Relationship Id="rId65" Type="http://schemas.openxmlformats.org/officeDocument/2006/relationships/font" Target="fonts/OpenSans-regular.fntdata"/><Relationship Id="rId24" Type="http://schemas.openxmlformats.org/officeDocument/2006/relationships/slide" Target="slides/slide18.xml"/><Relationship Id="rId68" Type="http://schemas.openxmlformats.org/officeDocument/2006/relationships/font" Target="fonts/OpenSans-boldItalic.fntdata"/><Relationship Id="rId23" Type="http://schemas.openxmlformats.org/officeDocument/2006/relationships/slide" Target="slides/slide17.xml"/><Relationship Id="rId67" Type="http://schemas.openxmlformats.org/officeDocument/2006/relationships/font" Target="fonts/OpenSans-italic.fntdata"/><Relationship Id="rId60" Type="http://schemas.openxmlformats.org/officeDocument/2006/relationships/font" Target="fonts/RobotoSemiBold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Inter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5.xml"/><Relationship Id="rId55" Type="http://schemas.openxmlformats.org/officeDocument/2006/relationships/font" Target="fonts/Inter-italic.fntdata"/><Relationship Id="rId10" Type="http://schemas.openxmlformats.org/officeDocument/2006/relationships/slide" Target="slides/slide4.xml"/><Relationship Id="rId54" Type="http://schemas.openxmlformats.org/officeDocument/2006/relationships/font" Target="fonts/Inter-bold.fntdata"/><Relationship Id="rId13" Type="http://schemas.openxmlformats.org/officeDocument/2006/relationships/slide" Target="slides/slide7.xml"/><Relationship Id="rId57" Type="http://schemas.openxmlformats.org/officeDocument/2006/relationships/font" Target="fonts/RobotoSemiBold-regular.fntdata"/><Relationship Id="rId12" Type="http://schemas.openxmlformats.org/officeDocument/2006/relationships/slide" Target="slides/slide6.xml"/><Relationship Id="rId56" Type="http://schemas.openxmlformats.org/officeDocument/2006/relationships/font" Target="fonts/Inter-boldItalic.fntdata"/><Relationship Id="rId15" Type="http://schemas.openxmlformats.org/officeDocument/2006/relationships/slide" Target="slides/slide9.xml"/><Relationship Id="rId59" Type="http://schemas.openxmlformats.org/officeDocument/2006/relationships/font" Target="fonts/RobotoSemiBold-italic.fntdata"/><Relationship Id="rId14" Type="http://schemas.openxmlformats.org/officeDocument/2006/relationships/slide" Target="slides/slide8.xml"/><Relationship Id="rId58" Type="http://schemas.openxmlformats.org/officeDocument/2006/relationships/font" Target="fonts/RobotoSemiBo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3bb617c40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3bb617c40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3bb617c40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3bb617c40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3bb617c40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3bb617c40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bb617c40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3bb617c40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3bb617c40f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3bb617c40f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3bb617c40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3bb617c40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3bb617c40f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3bb617c40f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3bb617c40f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3bb617c40f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3bb617c40f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3bb617c40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3bb617c40f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3bb617c40f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b7eebea23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b7eebea23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3bb617c40f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3bb617c40f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3bb617c40f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3bb617c40f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3bb617c40f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3bb617c40f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3bd48230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3bd48230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3bd48230d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3bd48230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3bd48230d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3bd48230d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bb617c40f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bb617c40f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3bb617c40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3bb617c40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3bb617c40f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3bb617c40f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3bb617c40f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3bb617c40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b7eebea23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b7eebea23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3bb617c40f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3bb617c40f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3bb617c40f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3bb617c40f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3bb617c40f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3bb617c40f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3bb617c40f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3bb617c40f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3b7eebea23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3b7eebea23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3bd48230d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3bd48230d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bd48230d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bd48230d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bd48230d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bd48230d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3b7eebea23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3b7eebea23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bb617c40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bb617c40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bb617c40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3bb617c40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bb617c40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3bb617c40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bb617c40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3bb617c40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bb617c40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3bb617c40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3bb617c40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3bb617c40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10.png"/><Relationship Id="rId8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515152" y="2046425"/>
            <a:ext cx="69849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Inter SemiBold"/>
              <a:buNone/>
              <a:defRPr sz="5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descr="preencoded.png" id="12" name="Google Shape;12;p2"/>
          <p:cNvPicPr preferRelativeResize="0"/>
          <p:nvPr/>
        </p:nvPicPr>
        <p:blipFill rotWithShape="1">
          <a:blip r:embed="rId2">
            <a:alphaModFix/>
          </a:blip>
          <a:srcRect b="0" l="12342" r="0" t="0"/>
          <a:stretch/>
        </p:blipFill>
        <p:spPr>
          <a:xfrm rot="-5400000">
            <a:off x="5384918" y="1385137"/>
            <a:ext cx="5151500" cy="23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025" y="476250"/>
            <a:ext cx="230370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8" name="Google Shape;10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SECTION_HEADER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1" name="Google Shape;11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12" name="Google Shape;11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/>
          <p:nvPr>
            <p:ph idx="1" type="body"/>
          </p:nvPr>
        </p:nvSpPr>
        <p:spPr>
          <a:xfrm>
            <a:off x="432000" y="154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16" name="Google Shape;11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">
  <p:cSld name="TITLE_AND_BODY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19" name="Google Shape;1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432000" y="950400"/>
            <a:ext cx="7105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2200">
                <a:solidFill>
                  <a:srgbClr val="666666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 и текст">
  <p:cSld name="TITLE_AND_BODY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432000" y="154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24" name="Google Shape;12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>
            <p:ph idx="2" type="subTitle"/>
          </p:nvPr>
        </p:nvSpPr>
        <p:spPr>
          <a:xfrm>
            <a:off x="432000" y="950400"/>
            <a:ext cx="7105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2200">
                <a:solidFill>
                  <a:srgbClr val="666666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311700" y="2153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FFFFFF"/>
                </a:solidFill>
              </a:rPr>
              <a:t>Работа в сессионном зале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44850" y="2136700"/>
            <a:ext cx="606200" cy="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+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еподаватель">
  <p:cSld name="CUSTOM_3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028" y="0"/>
            <a:ext cx="38458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1057275"/>
            <a:ext cx="283845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476250"/>
            <a:ext cx="1447473" cy="2666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809751"/>
            <a:ext cx="1922238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664187" y="525574"/>
            <a:ext cx="1071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985886" y="1057275"/>
            <a:ext cx="4833000" cy="3056100"/>
          </a:xfrm>
          <a:prstGeom prst="roundRect">
            <a:avLst>
              <a:gd fmla="val 394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3"/>
          <p:cNvGrpSpPr/>
          <p:nvPr/>
        </p:nvGrpSpPr>
        <p:grpSpPr>
          <a:xfrm>
            <a:off x="6691726" y="3347563"/>
            <a:ext cx="2453598" cy="1796682"/>
            <a:chOff x="12341323" y="5932463"/>
            <a:chExt cx="5946676" cy="4354538"/>
          </a:xfrm>
        </p:grpSpPr>
        <p:pic>
          <p:nvPicPr>
            <p:cNvPr descr="preencoded.png" id="22" name="Google Shape;22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3" name="Google Shape;23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4" name="Google Shape;24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25;p3"/>
            <p:cNvSpPr/>
            <p:nvPr/>
          </p:nvSpPr>
          <p:spPr>
            <a:xfrm rot="44789">
              <a:off x="15363783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 rot="44789">
              <a:off x="14906583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3"/>
          <p:cNvSpPr txBox="1"/>
          <p:nvPr/>
        </p:nvSpPr>
        <p:spPr>
          <a:xfrm>
            <a:off x="975225" y="2567308"/>
            <a:ext cx="1840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descr="фото преподавателя" id="28" name="Google Shape;28;p3"/>
          <p:cNvSpPr/>
          <p:nvPr>
            <p:ph idx="2" type="pic"/>
          </p:nvPr>
        </p:nvSpPr>
        <p:spPr>
          <a:xfrm>
            <a:off x="589700" y="1191050"/>
            <a:ext cx="2613600" cy="33339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4200700" y="768800"/>
            <a:ext cx="3348900" cy="10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" type="body"/>
          </p:nvPr>
        </p:nvSpPr>
        <p:spPr>
          <a:xfrm>
            <a:off x="4200700" y="2074875"/>
            <a:ext cx="3348900" cy="29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0]">
  <p:cSld name="CUSTOM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" name="Google Shape;33;p4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36" name="Google Shape;3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2] 2">
  <p:cSld name="CUSTOM_2_3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" name="Google Shape;40;p5"/>
          <p:cNvCxnSpPr>
            <a:stCxn id="39" idx="1"/>
            <a:endCxn id="38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1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42" name="Google Shape;4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" name="Google Shape;43;p5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45" name="Google Shape;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3]">
  <p:cSld name="CUSTOM_2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" name="Google Shape;49;p6"/>
          <p:cNvCxnSpPr>
            <a:stCxn id="48" idx="1"/>
            <a:endCxn id="47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1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0" name="Google Shape;50;p6"/>
          <p:cNvSpPr/>
          <p:nvPr/>
        </p:nvSpPr>
        <p:spPr>
          <a:xfrm>
            <a:off x="1138725" y="23694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" name="Google Shape;51;p6"/>
          <p:cNvCxnSpPr/>
          <p:nvPr/>
        </p:nvCxnSpPr>
        <p:spPr>
          <a:xfrm flipH="1" rot="10800000">
            <a:off x="1138125" y="1997777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53" name="Google Shape;5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" name="Google Shape;54;p6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56" name="Google Shape;5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4]">
  <p:cSld name="CUSTOM_2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" name="Google Shape;62;p7"/>
          <p:cNvCxnSpPr>
            <a:stCxn id="59" idx="1"/>
            <a:endCxn id="58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3" name="Google Shape;63;p7"/>
          <p:cNvCxnSpPr>
            <a:stCxn id="59" idx="1"/>
            <a:endCxn id="60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" name="Google Shape;64;p7"/>
          <p:cNvCxnSpPr>
            <a:stCxn id="60" idx="1"/>
            <a:endCxn id="61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5" name="Google Shape;65;p7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66" name="Google Shape;6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p7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69" name="Google Shape;6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5]">
  <p:cSld name="CUSTOM_2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8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" name="Google Shape;75;p8"/>
          <p:cNvCxnSpPr>
            <a:stCxn id="72" idx="1"/>
            <a:endCxn id="71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6" name="Google Shape;76;p8"/>
          <p:cNvCxnSpPr>
            <a:stCxn id="72" idx="1"/>
            <a:endCxn id="73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7" name="Google Shape;77;p8"/>
          <p:cNvCxnSpPr>
            <a:stCxn id="73" idx="1"/>
            <a:endCxn id="74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8" name="Google Shape;78;p8"/>
          <p:cNvCxnSpPr/>
          <p:nvPr/>
        </p:nvCxnSpPr>
        <p:spPr>
          <a:xfrm>
            <a:off x="1138125" y="31581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9" name="Google Shape;79;p8"/>
          <p:cNvSpPr/>
          <p:nvPr/>
        </p:nvSpPr>
        <p:spPr>
          <a:xfrm>
            <a:off x="1138125" y="3550229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81" name="Google Shape;8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2" name="Google Shape;82;p8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84" name="Google Shape;8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6] ">
  <p:cSld name="CUSTOM_2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9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9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" name="Google Shape;90;p9"/>
          <p:cNvCxnSpPr>
            <a:stCxn id="87" idx="1"/>
            <a:endCxn id="86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1" name="Google Shape;91;p9"/>
          <p:cNvCxnSpPr>
            <a:stCxn id="87" idx="1"/>
            <a:endCxn id="88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2" name="Google Shape;92;p9"/>
          <p:cNvCxnSpPr>
            <a:stCxn id="88" idx="1"/>
            <a:endCxn id="89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3" name="Google Shape;93;p9"/>
          <p:cNvCxnSpPr/>
          <p:nvPr/>
        </p:nvCxnSpPr>
        <p:spPr>
          <a:xfrm>
            <a:off x="1138125" y="31581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4" name="Google Shape;94;p9"/>
          <p:cNvSpPr/>
          <p:nvPr/>
        </p:nvSpPr>
        <p:spPr>
          <a:xfrm>
            <a:off x="1138125" y="3550229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" name="Google Shape;95;p9"/>
          <p:cNvCxnSpPr/>
          <p:nvPr/>
        </p:nvCxnSpPr>
        <p:spPr>
          <a:xfrm>
            <a:off x="1138125" y="37383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6" name="Google Shape;96;p9"/>
          <p:cNvSpPr/>
          <p:nvPr/>
        </p:nvSpPr>
        <p:spPr>
          <a:xfrm>
            <a:off x="1138125" y="413040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9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98" name="Google Shape;9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9" name="Google Shape;99;p9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101" name="Google Shape;10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тема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0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10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Inter SemiBold"/>
              <a:buNone/>
              <a:defRPr sz="120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" name="Google Shape;106;p10"/>
          <p:cNvSpPr txBox="1"/>
          <p:nvPr>
            <p:ph idx="1" type="subTitle"/>
          </p:nvPr>
        </p:nvSpPr>
        <p:spPr>
          <a:xfrm>
            <a:off x="2495350" y="1220900"/>
            <a:ext cx="6126000" cy="20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"/>
              <a:buNone/>
              <a:defRPr b="1" sz="4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2000" y="360000"/>
            <a:ext cx="709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2000" y="1548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preencoded.png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ctrTitle"/>
          </p:nvPr>
        </p:nvSpPr>
        <p:spPr>
          <a:xfrm>
            <a:off x="515152" y="2046425"/>
            <a:ext cx="69849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Работа с БД (синхронная) (Часть I)</a:t>
            </a:r>
            <a:endParaRPr/>
          </a:p>
        </p:txBody>
      </p:sp>
      <p:sp>
        <p:nvSpPr>
          <p:cNvPr id="136" name="Google Shape;136;p18"/>
          <p:cNvSpPr txBox="1"/>
          <p:nvPr/>
        </p:nvSpPr>
        <p:spPr>
          <a:xfrm>
            <a:off x="686675" y="488400"/>
            <a:ext cx="20760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Python basic</a:t>
            </a:r>
            <a:r>
              <a:rPr lang="ru" sz="1200">
                <a:solidFill>
                  <a:schemeClr val="lt1"/>
                </a:solidFill>
              </a:rPr>
              <a:t> | Lesson 5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432000" y="360000"/>
            <a:ext cx="8103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Взаимодействие API-ORM-PostgreSQL</a:t>
            </a:r>
            <a:endParaRPr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9500"/>
            <a:ext cx="9143999" cy="395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432000" y="360000"/>
            <a:ext cx="8103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Взаимодействие API-ORM-PostgreSQL</a:t>
            </a:r>
            <a:endParaRPr/>
          </a:p>
        </p:txBody>
      </p:sp>
      <p:graphicFrame>
        <p:nvGraphicFramePr>
          <p:cNvPr id="216" name="Google Shape;216;p28"/>
          <p:cNvGraphicFramePr/>
          <p:nvPr/>
        </p:nvGraphicFramePr>
        <p:xfrm>
          <a:off x="-300" y="103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{28DB5CC4-2E5B-4760-B97C-6478110405ED}</a:tableStyleId>
              </a:tblPr>
              <a:tblGrid>
                <a:gridCol w="4888075"/>
                <a:gridCol w="4255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/>
                        <a:t>1️⃣</a:t>
                      </a:r>
                      <a:r>
                        <a:rPr lang="ru" sz="1300"/>
                        <a:t>Client → API: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/>
                        <a:t>Клиент отправляет HTTP-запрос (GET, POST, PUT, DELETE) к FastAPI.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/>
                        <a:t>2️⃣ </a:t>
                      </a:r>
                      <a:r>
                        <a:rPr lang="ru" sz="1300"/>
                        <a:t>API → CRUD Operations: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/>
                        <a:t>Эндпоинт передаёт запрос в соответствующую CRUD-функцию.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/>
                        <a:t>3️⃣ </a:t>
                      </a:r>
                      <a:r>
                        <a:rPr lang="ru" sz="1300"/>
                        <a:t>CRUD → Dependency Injection (Depends()):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/>
                        <a:t>Получение сессии БД через механизм зависимостей.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/>
                        <a:t>4️⃣ </a:t>
                      </a:r>
                      <a:r>
                        <a:rPr lang="ru" sz="1300"/>
                        <a:t>Dependency Injection → Session Management: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/>
                        <a:t>Создаётся и управляется сессия SQLAlchemy.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/>
                        <a:t>5️⃣ </a:t>
                      </a:r>
                      <a:r>
                        <a:rPr lang="ru" sz="1300"/>
                        <a:t>CRUD → ORM Models: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/>
                        <a:t>Выполняются операции с моделями SQLAlchemy (создание, чтение, обновление, удаление).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/>
                        <a:t>6️⃣ </a:t>
                      </a:r>
                      <a:r>
                        <a:rPr lang="ru" sz="1300"/>
                        <a:t>ORM Models → Query Execution: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/>
                        <a:t>ORM преобразует действия в SQL-запрос.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/>
                        <a:t>7️⃣ Query Execution → PostgreSQL: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/>
                        <a:t>Запрос выполняется в базе данных.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/>
                        <a:t>8️⃣ PostgreSQL → Query Execution: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/>
                        <a:t>База данных возвращает результат.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/>
                        <a:t>9️⃣ Query Execution → ORM Models: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/>
                        <a:t>Данные маппятся обратно в ORM-модели.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/>
                        <a:t>🔟 ORM Models → CRUD Operations: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/>
                        <a:t>ORM-модель возвращается в бизнес-логику.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/>
                        <a:t>1️⃣1️⃣ CRUD Operations → API: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/>
                        <a:t>Данные конвертируются в Pydantic-модель для сериализации.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/>
                        <a:t>1️⃣2️⃣ API → Client: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/>
                        <a:t>Клиент получает JSON-ответ.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</a:t>
            </a:r>
            <a:endParaRPr/>
          </a:p>
        </p:txBody>
      </p:sp>
      <p:sp>
        <p:nvSpPr>
          <p:cNvPr id="222" name="Google Shape;222;p29"/>
          <p:cNvSpPr txBox="1"/>
          <p:nvPr>
            <p:ph idx="1" type="subTitle"/>
          </p:nvPr>
        </p:nvSpPr>
        <p:spPr>
          <a:xfrm>
            <a:off x="2495350" y="1220900"/>
            <a:ext cx="61260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моделей SQLAlchemy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Связь Postgre c FastAPI</a:t>
            </a:r>
            <a:endParaRPr/>
          </a:p>
        </p:txBody>
      </p:sp>
      <p:graphicFrame>
        <p:nvGraphicFramePr>
          <p:cNvPr id="228" name="Google Shape;228;p30"/>
          <p:cNvGraphicFramePr/>
          <p:nvPr/>
        </p:nvGraphicFramePr>
        <p:xfrm>
          <a:off x="432000" y="163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{28DB5CC4-2E5B-4760-B97C-6478110405ED}</a:tableStyleId>
              </a:tblPr>
              <a:tblGrid>
                <a:gridCol w="8712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class BookDB(Base):</a:t>
                      </a:r>
                      <a:endParaRPr b="1"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__tablename__ = "books"</a:t>
                      </a:r>
                      <a:endParaRPr b="1"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id = Column(Integer, primary_key=True, index=True)</a:t>
                      </a:r>
                      <a:endParaRPr b="1"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title = Column(String, index=True)</a:t>
                      </a:r>
                      <a:endParaRPr b="1"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author = Column(String, nullable=True)</a:t>
                      </a:r>
                      <a:endParaRPr b="1"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9" name="Google Shape;229;p30"/>
          <p:cNvSpPr/>
          <p:nvPr/>
        </p:nvSpPr>
        <p:spPr>
          <a:xfrm>
            <a:off x="1471500" y="2148025"/>
            <a:ext cx="645300" cy="21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p30"/>
          <p:cNvCxnSpPr>
            <a:stCxn id="231" idx="2"/>
            <a:endCxn id="232" idx="1"/>
          </p:cNvCxnSpPr>
          <p:nvPr/>
        </p:nvCxnSpPr>
        <p:spPr>
          <a:xfrm flipH="1" rot="-5400000">
            <a:off x="5598575" y="2184075"/>
            <a:ext cx="1248000" cy="1661700"/>
          </a:xfrm>
          <a:prstGeom prst="curvedConnector2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30"/>
          <p:cNvSpPr txBox="1"/>
          <p:nvPr/>
        </p:nvSpPr>
        <p:spPr>
          <a:xfrm>
            <a:off x="7053375" y="3177250"/>
            <a:ext cx="1937100" cy="9234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создаёт индекс для быстрого поиска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33" name="Google Shape;233;p30"/>
          <p:cNvSpPr/>
          <p:nvPr/>
        </p:nvSpPr>
        <p:spPr>
          <a:xfrm>
            <a:off x="2168185" y="2148000"/>
            <a:ext cx="937800" cy="219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" name="Google Shape;234;p30"/>
          <p:cNvCxnSpPr>
            <a:stCxn id="233" idx="3"/>
            <a:endCxn id="235" idx="1"/>
          </p:cNvCxnSpPr>
          <p:nvPr/>
        </p:nvCxnSpPr>
        <p:spPr>
          <a:xfrm>
            <a:off x="3105985" y="2257800"/>
            <a:ext cx="1385400" cy="15594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30"/>
          <p:cNvSpPr txBox="1"/>
          <p:nvPr/>
        </p:nvSpPr>
        <p:spPr>
          <a:xfrm>
            <a:off x="4491475" y="3478525"/>
            <a:ext cx="1450500" cy="6771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задают тип данных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31" name="Google Shape;231;p30"/>
          <p:cNvSpPr/>
          <p:nvPr/>
        </p:nvSpPr>
        <p:spPr>
          <a:xfrm>
            <a:off x="5115125" y="2171325"/>
            <a:ext cx="553200" cy="2196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" name="Google Shape;236;p30"/>
          <p:cNvCxnSpPr>
            <a:stCxn id="229" idx="1"/>
            <a:endCxn id="237" idx="1"/>
          </p:cNvCxnSpPr>
          <p:nvPr/>
        </p:nvCxnSpPr>
        <p:spPr>
          <a:xfrm flipH="1">
            <a:off x="968100" y="2257825"/>
            <a:ext cx="503400" cy="2468700"/>
          </a:xfrm>
          <a:prstGeom prst="curvedConnector3">
            <a:avLst>
              <a:gd fmla="val 1473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30"/>
          <p:cNvSpPr txBox="1"/>
          <p:nvPr/>
        </p:nvSpPr>
        <p:spPr>
          <a:xfrm>
            <a:off x="968100" y="4388025"/>
            <a:ext cx="2414100" cy="67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определяет столбец таблицы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3176175" y="2148025"/>
            <a:ext cx="1219800" cy="2196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30"/>
          <p:cNvCxnSpPr>
            <a:stCxn id="238" idx="0"/>
            <a:endCxn id="240" idx="1"/>
          </p:cNvCxnSpPr>
          <p:nvPr/>
        </p:nvCxnSpPr>
        <p:spPr>
          <a:xfrm rot="-5400000">
            <a:off x="4115175" y="1046425"/>
            <a:ext cx="772500" cy="1430700"/>
          </a:xfrm>
          <a:prstGeom prst="curvedConnector2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30"/>
          <p:cNvSpPr txBox="1"/>
          <p:nvPr/>
        </p:nvSpPr>
        <p:spPr>
          <a:xfrm>
            <a:off x="5216725" y="1037100"/>
            <a:ext cx="2777100" cy="6771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делает поле уникальным идентификатором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1782075" y="2395425"/>
            <a:ext cx="645300" cy="20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1875250" y="2602775"/>
            <a:ext cx="645300" cy="21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3" name="Google Shape;243;p30"/>
          <p:cNvCxnSpPr>
            <a:stCxn id="241" idx="1"/>
            <a:endCxn id="237" idx="1"/>
          </p:cNvCxnSpPr>
          <p:nvPr/>
        </p:nvCxnSpPr>
        <p:spPr>
          <a:xfrm flipH="1">
            <a:off x="968175" y="2499075"/>
            <a:ext cx="813900" cy="2227500"/>
          </a:xfrm>
          <a:prstGeom prst="curvedConnector3">
            <a:avLst>
              <a:gd fmla="val 12926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30"/>
          <p:cNvCxnSpPr>
            <a:stCxn id="242" idx="1"/>
            <a:endCxn id="237" idx="1"/>
          </p:cNvCxnSpPr>
          <p:nvPr/>
        </p:nvCxnSpPr>
        <p:spPr>
          <a:xfrm flipH="1">
            <a:off x="968050" y="2712575"/>
            <a:ext cx="907200" cy="2013900"/>
          </a:xfrm>
          <a:prstGeom prst="curvedConnector3">
            <a:avLst>
              <a:gd fmla="val 12624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0"/>
          <p:cNvSpPr/>
          <p:nvPr/>
        </p:nvSpPr>
        <p:spPr>
          <a:xfrm>
            <a:off x="3435975" y="2395425"/>
            <a:ext cx="553200" cy="2196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30"/>
          <p:cNvCxnSpPr>
            <a:stCxn id="245" idx="3"/>
            <a:endCxn id="232" idx="1"/>
          </p:cNvCxnSpPr>
          <p:nvPr/>
        </p:nvCxnSpPr>
        <p:spPr>
          <a:xfrm>
            <a:off x="3989175" y="2505225"/>
            <a:ext cx="3064200" cy="1133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1880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30"/>
          <p:cNvSpPr/>
          <p:nvPr/>
        </p:nvSpPr>
        <p:spPr>
          <a:xfrm>
            <a:off x="2560478" y="2385750"/>
            <a:ext cx="679200" cy="219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0"/>
          <p:cNvSpPr/>
          <p:nvPr/>
        </p:nvSpPr>
        <p:spPr>
          <a:xfrm>
            <a:off x="2677975" y="2602775"/>
            <a:ext cx="645300" cy="219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" name="Google Shape;249;p30"/>
          <p:cNvCxnSpPr>
            <a:stCxn id="247" idx="3"/>
            <a:endCxn id="235" idx="1"/>
          </p:cNvCxnSpPr>
          <p:nvPr/>
        </p:nvCxnSpPr>
        <p:spPr>
          <a:xfrm>
            <a:off x="3239678" y="2495550"/>
            <a:ext cx="1251900" cy="13215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0"/>
          <p:cNvCxnSpPr>
            <a:stCxn id="248" idx="3"/>
            <a:endCxn id="235" idx="1"/>
          </p:cNvCxnSpPr>
          <p:nvPr/>
        </p:nvCxnSpPr>
        <p:spPr>
          <a:xfrm>
            <a:off x="3323275" y="2712575"/>
            <a:ext cx="1168200" cy="1104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idx="1" type="body"/>
          </p:nvPr>
        </p:nvSpPr>
        <p:spPr>
          <a:xfrm>
            <a:off x="432000" y="1548025"/>
            <a:ext cx="8520600" cy="3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Pydantic ✅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ru" sz="1300">
                <a:solidFill>
                  <a:schemeClr val="dk1"/>
                </a:solidFill>
              </a:rPr>
              <a:t>Валидация и сериализация данных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ru" sz="1300">
                <a:solidFill>
                  <a:schemeClr val="dk1"/>
                </a:solidFill>
              </a:rPr>
              <a:t>Используется для API-запросов и ответов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ru" sz="1300">
                <a:solidFill>
                  <a:schemeClr val="dk1"/>
                </a:solidFill>
              </a:rPr>
              <a:t>Проверяет типы и преобразует данные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ru" sz="1300">
                <a:solidFill>
                  <a:schemeClr val="dk1"/>
                </a:solidFill>
              </a:rPr>
              <a:t>Опирается на </a:t>
            </a:r>
            <a:r>
              <a:rPr lang="ru" sz="1300">
                <a:solidFill>
                  <a:srgbClr val="188038"/>
                </a:solidFill>
              </a:rPr>
              <a:t>BaseModel</a:t>
            </a:r>
            <a:r>
              <a:rPr lang="ru" sz="1300">
                <a:solidFill>
                  <a:schemeClr val="dk1"/>
                </a:solidFill>
              </a:rPr>
              <a:t> для схем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ru" sz="1300">
                <a:solidFill>
                  <a:schemeClr val="dk1"/>
                </a:solidFill>
              </a:rPr>
              <a:t>Применяется в FastAPI для работы с входными/выходными данными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SQLAlchemy 🛠️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ru" sz="1300">
                <a:solidFill>
                  <a:schemeClr val="dk1"/>
                </a:solidFill>
              </a:rPr>
              <a:t>Описание структуры таблицы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ru" sz="1300">
                <a:solidFill>
                  <a:schemeClr val="dk1"/>
                </a:solidFill>
              </a:rPr>
              <a:t>Используется для работы с базой данных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ru" sz="1300">
                <a:solidFill>
                  <a:schemeClr val="dk1"/>
                </a:solidFill>
              </a:rPr>
              <a:t>Генерирует SQL-запросы и управляет сессиями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ru" sz="1300">
                <a:solidFill>
                  <a:schemeClr val="dk1"/>
                </a:solidFill>
              </a:rPr>
              <a:t>Опирается на </a:t>
            </a:r>
            <a:r>
              <a:rPr lang="ru" sz="1300">
                <a:solidFill>
                  <a:srgbClr val="188038"/>
                </a:solidFill>
              </a:rPr>
              <a:t>Declarative Base</a:t>
            </a:r>
            <a:r>
              <a:rPr lang="ru" sz="1300">
                <a:solidFill>
                  <a:schemeClr val="dk1"/>
                </a:solidFill>
              </a:rPr>
              <a:t> для моделей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ru" sz="1300">
                <a:solidFill>
                  <a:schemeClr val="dk1"/>
                </a:solidFill>
              </a:rPr>
              <a:t>Применяется в ORM для взаимодействия с БД</a:t>
            </a:r>
            <a:endParaRPr sz="1800"/>
          </a:p>
        </p:txBody>
      </p:sp>
      <p:sp>
        <p:nvSpPr>
          <p:cNvPr id="256" name="Google Shape;256;p31"/>
          <p:cNvSpPr txBox="1"/>
          <p:nvPr>
            <p:ph type="title"/>
          </p:nvPr>
        </p:nvSpPr>
        <p:spPr>
          <a:xfrm>
            <a:off x="432000" y="360000"/>
            <a:ext cx="8329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между Pydantic и SQLAlchemy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</a:t>
            </a:r>
            <a:endParaRPr/>
          </a:p>
        </p:txBody>
      </p:sp>
      <p:sp>
        <p:nvSpPr>
          <p:cNvPr id="262" name="Google Shape;262;p32"/>
          <p:cNvSpPr txBox="1"/>
          <p:nvPr>
            <p:ph idx="1" type="subTitle"/>
          </p:nvPr>
        </p:nvSpPr>
        <p:spPr>
          <a:xfrm>
            <a:off x="2495350" y="1220900"/>
            <a:ext cx="61260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Настройка Alembic и миграции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Alembic?</a:t>
            </a:r>
            <a:endParaRPr/>
          </a:p>
        </p:txBody>
      </p:sp>
      <p:sp>
        <p:nvSpPr>
          <p:cNvPr id="268" name="Google Shape;268;p33"/>
          <p:cNvSpPr txBox="1"/>
          <p:nvPr>
            <p:ph idx="1" type="body"/>
          </p:nvPr>
        </p:nvSpPr>
        <p:spPr>
          <a:xfrm>
            <a:off x="432000" y="1548025"/>
            <a:ext cx="8520600" cy="19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ru" sz="1700">
                <a:solidFill>
                  <a:schemeClr val="dk1"/>
                </a:solidFill>
              </a:rPr>
              <a:t>Alembic 🔧</a:t>
            </a:r>
            <a:r>
              <a:rPr lang="ru" sz="1700">
                <a:solidFill>
                  <a:schemeClr val="dk1"/>
                </a:solidFill>
              </a:rPr>
              <a:t> — инструмент миграции базы данных для SQLAlchemy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Позволяет </a:t>
            </a:r>
            <a:r>
              <a:rPr b="1" lang="ru" sz="1700">
                <a:solidFill>
                  <a:schemeClr val="dk1"/>
                </a:solidFill>
              </a:rPr>
              <a:t>управлять изменениями схемы БД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Генерирует и применяет </a:t>
            </a:r>
            <a:r>
              <a:rPr b="1" lang="ru" sz="1700">
                <a:solidFill>
                  <a:schemeClr val="dk1"/>
                </a:solidFill>
              </a:rPr>
              <a:t>миграции</a:t>
            </a:r>
            <a:r>
              <a:rPr lang="ru" sz="1700">
                <a:solidFill>
                  <a:schemeClr val="dk1"/>
                </a:solidFill>
              </a:rPr>
              <a:t> (создание, изменение, удаление таблиц)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Работает через файлы версий (</a:t>
            </a:r>
            <a:r>
              <a:rPr lang="ru" sz="1700">
                <a:solidFill>
                  <a:srgbClr val="188038"/>
                </a:solidFill>
              </a:rPr>
              <a:t>versions/</a:t>
            </a:r>
            <a:r>
              <a:rPr lang="ru" sz="1700">
                <a:solidFill>
                  <a:schemeClr val="dk1"/>
                </a:solidFill>
              </a:rPr>
              <a:t>), отслеживая изменения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Используется в </a:t>
            </a:r>
            <a:r>
              <a:rPr b="1" lang="ru" sz="1700">
                <a:solidFill>
                  <a:schemeClr val="dk1"/>
                </a:solidFill>
              </a:rPr>
              <a:t>FastAPI + SQLAlchemy</a:t>
            </a:r>
            <a:r>
              <a:rPr lang="ru" sz="1700">
                <a:solidFill>
                  <a:schemeClr val="dk1"/>
                </a:solidFill>
              </a:rPr>
              <a:t> для работы с реляционными БД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Позволяет </a:t>
            </a:r>
            <a:r>
              <a:rPr b="1" lang="ru" sz="1700">
                <a:solidFill>
                  <a:schemeClr val="dk1"/>
                </a:solidFill>
              </a:rPr>
              <a:t>обновлять БД без потери данных</a:t>
            </a:r>
            <a:endParaRPr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Установка</a:t>
            </a:r>
            <a:endParaRPr/>
          </a:p>
        </p:txBody>
      </p:sp>
      <p:graphicFrame>
        <p:nvGraphicFramePr>
          <p:cNvPr id="274" name="Google Shape;274;p34"/>
          <p:cNvGraphicFramePr/>
          <p:nvPr/>
        </p:nvGraphicFramePr>
        <p:xfrm>
          <a:off x="432000" y="163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{28DB5CC4-2E5B-4760-B97C-6478110405ED}</a:tableStyleId>
              </a:tblPr>
              <a:tblGrid>
                <a:gridCol w="5449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pip install alembic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Инициализация</a:t>
            </a:r>
            <a:endParaRPr/>
          </a:p>
        </p:txBody>
      </p:sp>
      <p:sp>
        <p:nvSpPr>
          <p:cNvPr id="280" name="Google Shape;280;p35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создаёт структуру директорий для миграций</a:t>
            </a:r>
            <a:endParaRPr/>
          </a:p>
        </p:txBody>
      </p:sp>
      <p:graphicFrame>
        <p:nvGraphicFramePr>
          <p:cNvPr id="281" name="Google Shape;281;p35"/>
          <p:cNvGraphicFramePr/>
          <p:nvPr/>
        </p:nvGraphicFramePr>
        <p:xfrm>
          <a:off x="432000" y="163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{28DB5CC4-2E5B-4760-B97C-6478110405ED}</a:tableStyleId>
              </a:tblPr>
              <a:tblGrid>
                <a:gridCol w="5449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alembic init alembic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миграций</a:t>
            </a:r>
            <a:endParaRPr/>
          </a:p>
        </p:txBody>
      </p:sp>
      <p:sp>
        <p:nvSpPr>
          <p:cNvPr id="287" name="Google Shape;287;p36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автоматическое создание файла миграции</a:t>
            </a:r>
            <a:endParaRPr/>
          </a:p>
        </p:txBody>
      </p:sp>
      <p:graphicFrame>
        <p:nvGraphicFramePr>
          <p:cNvPr id="288" name="Google Shape;288;p36"/>
          <p:cNvGraphicFramePr/>
          <p:nvPr/>
        </p:nvGraphicFramePr>
        <p:xfrm>
          <a:off x="432000" y="163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{28DB5CC4-2E5B-4760-B97C-6478110405ED}</a:tableStyleId>
              </a:tblPr>
              <a:tblGrid>
                <a:gridCol w="5449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alembic revision </a:t>
                      </a: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--</a:t>
                      </a: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autogenerate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1072800" y="1213200"/>
            <a:ext cx="5024400" cy="27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Введение </a:t>
            </a:r>
            <a:r>
              <a:rPr lang="ru"/>
              <a:t>в </a:t>
            </a:r>
            <a:r>
              <a:rPr lang="ru"/>
              <a:t>SQLAlchemy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Установка и настройка SQLAlchemy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Создание моделей SQLAlchemy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Настройка Alembic и миграции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2900"/>
              </a:spcAft>
              <a:buSzPts val="1400"/>
              <a:buAutoNum type="arabicPeriod"/>
            </a:pPr>
            <a:r>
              <a:rPr lang="ru"/>
              <a:t>Запросы SQLAlchemy vs Чистый SQL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Применение миграций</a:t>
            </a:r>
            <a:endParaRPr/>
          </a:p>
        </p:txBody>
      </p:sp>
      <p:sp>
        <p:nvSpPr>
          <p:cNvPr id="294" name="Google Shape;294;p37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внесение изменений в базу данных</a:t>
            </a:r>
            <a:endParaRPr/>
          </a:p>
        </p:txBody>
      </p:sp>
      <p:graphicFrame>
        <p:nvGraphicFramePr>
          <p:cNvPr id="295" name="Google Shape;295;p37"/>
          <p:cNvGraphicFramePr/>
          <p:nvPr/>
        </p:nvGraphicFramePr>
        <p:xfrm>
          <a:off x="432000" y="163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{28DB5CC4-2E5B-4760-B97C-6478110405ED}</a:tableStyleId>
              </a:tblPr>
              <a:tblGrid>
                <a:gridCol w="5449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alembic upgrade head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idx="1" type="body"/>
          </p:nvPr>
        </p:nvSpPr>
        <p:spPr>
          <a:xfrm>
            <a:off x="432000" y="1548025"/>
            <a:ext cx="8520600" cy="1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Задача</a:t>
            </a:r>
            <a:r>
              <a:rPr lang="ru"/>
              <a:t>: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Создать БД в pgAdmin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Подключить её в FastAPI приложение</a:t>
            </a:r>
            <a:endParaRPr/>
          </a:p>
        </p:txBody>
      </p:sp>
      <p:sp>
        <p:nvSpPr>
          <p:cNvPr id="301" name="Google Shape;301;p38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Практическое задание</a:t>
            </a:r>
            <a:endParaRPr/>
          </a:p>
        </p:txBody>
      </p:sp>
      <p:sp>
        <p:nvSpPr>
          <p:cNvPr id="302" name="Google Shape;302;p38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Внедрение БД</a:t>
            </a:r>
            <a:endParaRPr/>
          </a:p>
        </p:txBody>
      </p:sp>
      <p:sp>
        <p:nvSpPr>
          <p:cNvPr id="303" name="Google Shape;303;p38"/>
          <p:cNvSpPr txBox="1"/>
          <p:nvPr/>
        </p:nvSpPr>
        <p:spPr>
          <a:xfrm>
            <a:off x="4354850" y="1139250"/>
            <a:ext cx="4567500" cy="83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Работаем с: </a:t>
            </a:r>
            <a:br>
              <a:rPr lang="ru"/>
            </a:br>
            <a:r>
              <a:rPr lang="ru"/>
              <a:t>	exercise_1.md</a:t>
            </a:r>
            <a:endParaRPr b="1" sz="1100">
              <a:solidFill>
                <a:srgbClr val="9900FF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</a:t>
            </a:r>
            <a:endParaRPr/>
          </a:p>
        </p:txBody>
      </p:sp>
      <p:sp>
        <p:nvSpPr>
          <p:cNvPr id="309" name="Google Shape;309;p39"/>
          <p:cNvSpPr/>
          <p:nvPr/>
        </p:nvSpPr>
        <p:spPr>
          <a:xfrm>
            <a:off x="560250" y="1406650"/>
            <a:ext cx="4724100" cy="7851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5"/>
                </a:solidFill>
              </a:rPr>
              <a:t>Почему для работы с базой данных в FastAPI используется SQLAlchemy, а не Pydantic?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310" name="Google Shape;310;p39"/>
          <p:cNvSpPr/>
          <p:nvPr/>
        </p:nvSpPr>
        <p:spPr>
          <a:xfrm>
            <a:off x="4193550" y="2802025"/>
            <a:ext cx="4572000" cy="871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Какие шаги необходимо выполнить, чтобы применить миграции Alembic в проекте?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11" name="Google Shape;311;p39"/>
          <p:cNvSpPr/>
          <p:nvPr/>
        </p:nvSpPr>
        <p:spPr>
          <a:xfrm>
            <a:off x="324375" y="3903175"/>
            <a:ext cx="3266700" cy="8715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434343"/>
                </a:solidFill>
              </a:rPr>
              <a:t>Зачем нужен orm_mode = True в Pydantic-схемах, и что произойдет, если его убрать?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Ответы: 1</a:t>
            </a:r>
            <a:endParaRPr/>
          </a:p>
        </p:txBody>
      </p:sp>
      <p:sp>
        <p:nvSpPr>
          <p:cNvPr id="317" name="Google Shape;317;p40"/>
          <p:cNvSpPr txBox="1"/>
          <p:nvPr>
            <p:ph idx="1" type="body"/>
          </p:nvPr>
        </p:nvSpPr>
        <p:spPr>
          <a:xfrm>
            <a:off x="432000" y="1548025"/>
            <a:ext cx="8520600" cy="3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👉 </a:t>
            </a:r>
            <a:r>
              <a:rPr b="1" lang="ru" sz="1100">
                <a:solidFill>
                  <a:schemeClr val="dk1"/>
                </a:solidFill>
              </a:rPr>
              <a:t>SQLAlchemy</a:t>
            </a:r>
            <a:r>
              <a:rPr lang="ru" sz="1100">
                <a:solidFill>
                  <a:schemeClr val="dk1"/>
                </a:solidFill>
              </a:rPr>
              <a:t> используется для работы с базой данных, так как это полноценный ORM (Object-Relational Mapping), который позволяет: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Выполнять SQL-запросы (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ru" sz="1100">
                <a:solidFill>
                  <a:schemeClr val="dk1"/>
                </a:solidFill>
              </a:rPr>
              <a:t>, 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INSERT</a:t>
            </a:r>
            <a:r>
              <a:rPr lang="ru" sz="1100">
                <a:solidFill>
                  <a:schemeClr val="dk1"/>
                </a:solidFill>
              </a:rPr>
              <a:t>, 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UPDATE</a:t>
            </a:r>
            <a:r>
              <a:rPr lang="ru" sz="1100">
                <a:solidFill>
                  <a:schemeClr val="dk1"/>
                </a:solidFill>
              </a:rPr>
              <a:t>, 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ru" sz="1100">
                <a:solidFill>
                  <a:schemeClr val="dk1"/>
                </a:solidFill>
              </a:rPr>
              <a:t>),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Управлять сессиями базы данных,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Работать с транзакциями,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Делать миграции с Alembic.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👉 </a:t>
            </a:r>
            <a:r>
              <a:rPr b="1" lang="ru" sz="1100">
                <a:solidFill>
                  <a:schemeClr val="dk1"/>
                </a:solidFill>
              </a:rPr>
              <a:t>Pydantic</a:t>
            </a:r>
            <a:r>
              <a:rPr lang="ru" sz="1100">
                <a:solidFill>
                  <a:schemeClr val="dk1"/>
                </a:solidFill>
              </a:rPr>
              <a:t> предназначен только для: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Валидации входящих данных,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Преобразования данных в JSON,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Определения схем API-ответов.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📌 </a:t>
            </a:r>
            <a:r>
              <a:rPr b="1" lang="ru" sz="1100">
                <a:solidFill>
                  <a:schemeClr val="dk1"/>
                </a:solidFill>
              </a:rPr>
              <a:t>Основное отличие:</a:t>
            </a:r>
            <a:r>
              <a:rPr lang="ru" sz="1100">
                <a:solidFill>
                  <a:schemeClr val="dk1"/>
                </a:solidFill>
              </a:rPr>
              <a:t> SQLAlchemy взаимодействует с базой данных, а Pydantic отвечает только за обработку данных в API.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Ответы: 2</a:t>
            </a:r>
            <a:endParaRPr/>
          </a:p>
        </p:txBody>
      </p:sp>
      <p:sp>
        <p:nvSpPr>
          <p:cNvPr id="323" name="Google Shape;323;p41"/>
          <p:cNvSpPr txBox="1"/>
          <p:nvPr>
            <p:ph idx="1" type="body"/>
          </p:nvPr>
        </p:nvSpPr>
        <p:spPr>
          <a:xfrm>
            <a:off x="432000" y="1548025"/>
            <a:ext cx="8520600" cy="42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1️⃣ </a:t>
            </a:r>
            <a:r>
              <a:rPr b="1" lang="ru" sz="1100">
                <a:solidFill>
                  <a:schemeClr val="dk1"/>
                </a:solidFill>
              </a:rPr>
              <a:t>Инициализация Alembic: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alembic init alembic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2️⃣ </a:t>
            </a:r>
            <a:r>
              <a:rPr b="1" lang="ru" sz="1100">
                <a:solidFill>
                  <a:schemeClr val="dk1"/>
                </a:solidFill>
              </a:rPr>
              <a:t>Настройка </a:t>
            </a:r>
            <a:r>
              <a:rPr b="1"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alembic.ini</a:t>
            </a:r>
            <a:r>
              <a:rPr b="1" lang="ru" sz="1100">
                <a:solidFill>
                  <a:schemeClr val="dk1"/>
                </a:solidFill>
              </a:rPr>
              <a:t>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Указываем строку подключения к базе (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sqlalchemy.url</a:t>
            </a:r>
            <a:r>
              <a:rPr lang="ru" sz="1100">
                <a:solidFill>
                  <a:schemeClr val="dk1"/>
                </a:solidFill>
              </a:rPr>
              <a:t>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3️⃣ </a:t>
            </a:r>
            <a:r>
              <a:rPr b="1" lang="ru" sz="1100">
                <a:solidFill>
                  <a:schemeClr val="dk1"/>
                </a:solidFill>
              </a:rPr>
              <a:t>Настройка </a:t>
            </a:r>
            <a:r>
              <a:rPr b="1"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alembic/env.py</a:t>
            </a:r>
            <a:r>
              <a:rPr b="1" lang="ru" sz="1100">
                <a:solidFill>
                  <a:schemeClr val="dk1"/>
                </a:solidFill>
              </a:rPr>
              <a:t>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Добавляем 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target_metadata = Base.metadata</a:t>
            </a:r>
            <a:r>
              <a:rPr lang="ru" sz="1100">
                <a:solidFill>
                  <a:schemeClr val="dk1"/>
                </a:solidFill>
              </a:rPr>
              <a:t>, чтобы Alembic отслеживал изменения моделей.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4️⃣ </a:t>
            </a:r>
            <a:r>
              <a:rPr b="1" lang="ru" sz="1100">
                <a:solidFill>
                  <a:schemeClr val="dk1"/>
                </a:solidFill>
              </a:rPr>
              <a:t>Создание миграции: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alembic revision --autogenerate -m "Initial migration"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5️⃣ </a:t>
            </a:r>
            <a:r>
              <a:rPr b="1" lang="ru" sz="1100">
                <a:solidFill>
                  <a:schemeClr val="dk1"/>
                </a:solidFill>
              </a:rPr>
              <a:t>Применение миграции: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alembic upgrade head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Ответы: 3</a:t>
            </a:r>
            <a:endParaRPr/>
          </a:p>
        </p:txBody>
      </p:sp>
      <p:sp>
        <p:nvSpPr>
          <p:cNvPr id="329" name="Google Shape;329;p42"/>
          <p:cNvSpPr txBox="1"/>
          <p:nvPr>
            <p:ph idx="1" type="body"/>
          </p:nvPr>
        </p:nvSpPr>
        <p:spPr>
          <a:xfrm>
            <a:off x="432000" y="1548025"/>
            <a:ext cx="8520600" cy="31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👉 </a:t>
            </a:r>
            <a:r>
              <a:rPr b="1"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orm_mode = True</a:t>
            </a:r>
            <a:r>
              <a:rPr lang="ru" sz="1100">
                <a:solidFill>
                  <a:schemeClr val="dk1"/>
                </a:solidFill>
              </a:rPr>
              <a:t> в 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Config</a:t>
            </a:r>
            <a:r>
              <a:rPr lang="ru" sz="1100">
                <a:solidFill>
                  <a:schemeClr val="dk1"/>
                </a:solidFill>
              </a:rPr>
              <a:t> Pydantic-модели позволяет FastAPI автоматически преобразовывать </a:t>
            </a:r>
            <a:r>
              <a:rPr b="1" lang="ru" sz="1100">
                <a:solidFill>
                  <a:schemeClr val="dk1"/>
                </a:solidFill>
              </a:rPr>
              <a:t>SQLAlchemy-объекты</a:t>
            </a:r>
            <a:r>
              <a:rPr lang="ru" sz="1100">
                <a:solidFill>
                  <a:schemeClr val="dk1"/>
                </a:solidFill>
              </a:rPr>
              <a:t> в </a:t>
            </a:r>
            <a:r>
              <a:rPr b="1" lang="ru" sz="1100">
                <a:solidFill>
                  <a:schemeClr val="dk1"/>
                </a:solidFill>
              </a:rPr>
              <a:t>Pydantic-схемы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📌 </a:t>
            </a:r>
            <a:r>
              <a:rPr b="1" lang="ru" sz="1100">
                <a:solidFill>
                  <a:schemeClr val="dk1"/>
                </a:solidFill>
              </a:rPr>
              <a:t>Что делает </a:t>
            </a:r>
            <a:r>
              <a:rPr b="1"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orm_mode</a:t>
            </a:r>
            <a:r>
              <a:rPr b="1" lang="ru" sz="1100">
                <a:solidFill>
                  <a:schemeClr val="dk1"/>
                </a:solidFill>
              </a:rPr>
              <a:t>?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Позволяет использовать SQLAlchemy-модели (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BookDB</a:t>
            </a:r>
            <a:r>
              <a:rPr lang="ru" sz="1100">
                <a:solidFill>
                  <a:schemeClr val="dk1"/>
                </a:solidFill>
              </a:rPr>
              <a:t>) как Pydantic-объекты.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FastAPI корректно сериализует объекты из БД в JSON-ответ.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📌 </a:t>
            </a:r>
            <a:r>
              <a:rPr b="1" lang="ru" sz="1100">
                <a:solidFill>
                  <a:schemeClr val="dk1"/>
                </a:solidFill>
              </a:rPr>
              <a:t>Что произойдет, если его убрать?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FastAPI </a:t>
            </a:r>
            <a:r>
              <a:rPr b="1" lang="ru" sz="1100">
                <a:solidFill>
                  <a:schemeClr val="dk1"/>
                </a:solidFill>
              </a:rPr>
              <a:t>не сможет</a:t>
            </a:r>
            <a:r>
              <a:rPr lang="ru" sz="1100">
                <a:solidFill>
                  <a:schemeClr val="dk1"/>
                </a:solidFill>
              </a:rPr>
              <a:t> автоматически конвертировать SQLAlchemy-объекты в Pydantic.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При возврате модели в эндпоинте появится </a:t>
            </a:r>
            <a:r>
              <a:rPr b="1" lang="ru" sz="1100">
                <a:solidFill>
                  <a:schemeClr val="dk1"/>
                </a:solidFill>
              </a:rPr>
              <a:t>ошибка сериализации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✅ </a:t>
            </a:r>
            <a:r>
              <a:rPr b="1" lang="ru" sz="1100">
                <a:solidFill>
                  <a:schemeClr val="dk1"/>
                </a:solidFill>
              </a:rPr>
              <a:t>Вывод:</a:t>
            </a:r>
            <a:r>
              <a:rPr lang="ru" sz="1100">
                <a:solidFill>
                  <a:schemeClr val="dk1"/>
                </a:solidFill>
              </a:rPr>
              <a:t> 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orm_mode = True</a:t>
            </a:r>
            <a:r>
              <a:rPr lang="ru" sz="1100">
                <a:solidFill>
                  <a:schemeClr val="dk1"/>
                </a:solidFill>
              </a:rPr>
              <a:t> </a:t>
            </a:r>
            <a:r>
              <a:rPr b="1" lang="ru" sz="1100">
                <a:solidFill>
                  <a:schemeClr val="dk1"/>
                </a:solidFill>
              </a:rPr>
              <a:t>обязательно</a:t>
            </a:r>
            <a:r>
              <a:rPr lang="ru" sz="1100">
                <a:solidFill>
                  <a:schemeClr val="dk1"/>
                </a:solidFill>
              </a:rPr>
              <a:t> для корректной работы FastAPI с SQLAlchemy-моделями! 🚀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5</a:t>
            </a:r>
            <a:endParaRPr/>
          </a:p>
        </p:txBody>
      </p:sp>
      <p:sp>
        <p:nvSpPr>
          <p:cNvPr id="339" name="Google Shape;339;p44"/>
          <p:cNvSpPr txBox="1"/>
          <p:nvPr>
            <p:ph idx="1" type="subTitle"/>
          </p:nvPr>
        </p:nvSpPr>
        <p:spPr>
          <a:xfrm>
            <a:off x="2495350" y="1220900"/>
            <a:ext cx="61260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Запросы SQLAlchemy vs Чистый SQL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Выполнение запросов в консоли</a:t>
            </a:r>
            <a:endParaRPr/>
          </a:p>
        </p:txBody>
      </p:sp>
      <p:sp>
        <p:nvSpPr>
          <p:cNvPr id="345" name="Google Shape;345;p45"/>
          <p:cNvSpPr txBox="1"/>
          <p:nvPr>
            <p:ph idx="1" type="body"/>
          </p:nvPr>
        </p:nvSpPr>
        <p:spPr>
          <a:xfrm>
            <a:off x="432000" y="1548025"/>
            <a:ext cx="8520600" cy="3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Запуск интерактивной Python-консоли: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Импорт моделей и сессии: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models import BookDB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database import SessionLocal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 = SessionLocal()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CREATE</a:t>
            </a:r>
            <a:endParaRPr/>
          </a:p>
        </p:txBody>
      </p:sp>
      <p:sp>
        <p:nvSpPr>
          <p:cNvPr id="351" name="Google Shape;351;p46"/>
          <p:cNvSpPr txBox="1"/>
          <p:nvPr>
            <p:ph idx="1" type="body"/>
          </p:nvPr>
        </p:nvSpPr>
        <p:spPr>
          <a:xfrm>
            <a:off x="432000" y="1548025"/>
            <a:ext cx="8520600" cy="3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ru" sz="1200">
                <a:solidFill>
                  <a:schemeClr val="dk1"/>
                </a:solidFill>
              </a:rPr>
              <a:t>SQLAlchemy:</a:t>
            </a:r>
            <a:r>
              <a:rPr lang="ru" sz="1200">
                <a:solidFill>
                  <a:schemeClr val="dk1"/>
                </a:solidFill>
              </a:rPr>
              <a:t> </a:t>
            </a:r>
            <a:r>
              <a:rPr lang="ru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db.add()</a:t>
            </a:r>
            <a:r>
              <a:rPr lang="ru" sz="1200">
                <a:solidFill>
                  <a:schemeClr val="dk1"/>
                </a:solidFill>
              </a:rPr>
              <a:t>, </a:t>
            </a:r>
            <a:r>
              <a:rPr lang="ru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db.commit()</a:t>
            </a: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ru" sz="1200">
                <a:solidFill>
                  <a:schemeClr val="dk1"/>
                </a:solidFill>
              </a:rPr>
              <a:t>SQL:</a:t>
            </a:r>
            <a:r>
              <a:rPr lang="ru" sz="1200">
                <a:solidFill>
                  <a:schemeClr val="dk1"/>
                </a:solidFill>
              </a:rPr>
              <a:t> </a:t>
            </a:r>
            <a:r>
              <a:rPr lang="ru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INSERT INTO table_name VALUES (...)</a:t>
            </a: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</a:rPr>
              <a:t>SQLAlchemy</a:t>
            </a:r>
            <a:r>
              <a:rPr lang="ru" sz="12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new_book = BookDB(title="FastAPI Guide", author="John Doe")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db.add(new_book)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db.commit()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</a:rPr>
              <a:t>SQL: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books (title, author) VALUES ('FastAPI Guide', </a:t>
            </a:r>
            <a:r>
              <a:rPr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'John Doe'</a:t>
            </a:r>
            <a:r>
              <a:rPr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147" name="Google Shape;147;p20"/>
          <p:cNvSpPr txBox="1"/>
          <p:nvPr>
            <p:ph idx="1" type="subTitle"/>
          </p:nvPr>
        </p:nvSpPr>
        <p:spPr>
          <a:xfrm>
            <a:off x="2495350" y="1220900"/>
            <a:ext cx="61260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 в SQLAlchemy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READ</a:t>
            </a:r>
            <a:endParaRPr/>
          </a:p>
        </p:txBody>
      </p:sp>
      <p:sp>
        <p:nvSpPr>
          <p:cNvPr id="357" name="Google Shape;357;p47"/>
          <p:cNvSpPr txBox="1"/>
          <p:nvPr>
            <p:ph idx="1" type="body"/>
          </p:nvPr>
        </p:nvSpPr>
        <p:spPr>
          <a:xfrm>
            <a:off x="432000" y="1548025"/>
            <a:ext cx="8520600" cy="27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ru" sz="1200">
                <a:solidFill>
                  <a:schemeClr val="dk1"/>
                </a:solidFill>
              </a:rPr>
              <a:t>SQLAlchemy:</a:t>
            </a:r>
            <a:r>
              <a:rPr lang="ru" sz="1200">
                <a:solidFill>
                  <a:schemeClr val="dk1"/>
                </a:solidFill>
              </a:rPr>
              <a:t> </a:t>
            </a:r>
            <a:r>
              <a:rPr lang="ru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db.query()</a:t>
            </a: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ru" sz="1200">
                <a:solidFill>
                  <a:schemeClr val="dk1"/>
                </a:solidFill>
              </a:rPr>
              <a:t>SQL:</a:t>
            </a:r>
            <a:r>
              <a:rPr lang="ru" sz="1200">
                <a:solidFill>
                  <a:schemeClr val="dk1"/>
                </a:solidFill>
              </a:rPr>
              <a:t> </a:t>
            </a:r>
            <a:r>
              <a:rPr lang="ru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SELECT * FROM table_name</a:t>
            </a: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</a:rPr>
              <a:t>SQLAlchemy</a:t>
            </a:r>
            <a:r>
              <a:rPr lang="ru" sz="12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books = db.query(BookDB).all()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</a:rPr>
              <a:t>SQL: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* FROM books;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UPDATE</a:t>
            </a:r>
            <a:endParaRPr/>
          </a:p>
        </p:txBody>
      </p:sp>
      <p:sp>
        <p:nvSpPr>
          <p:cNvPr id="363" name="Google Shape;363;p48"/>
          <p:cNvSpPr txBox="1"/>
          <p:nvPr>
            <p:ph idx="1" type="body"/>
          </p:nvPr>
        </p:nvSpPr>
        <p:spPr>
          <a:xfrm>
            <a:off x="432000" y="1548025"/>
            <a:ext cx="8520600" cy="3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ru" sz="1200">
                <a:solidFill>
                  <a:schemeClr val="dk1"/>
                </a:solidFill>
              </a:rPr>
              <a:t>SQLAlchemy:</a:t>
            </a:r>
            <a:r>
              <a:rPr lang="ru" sz="1200">
                <a:solidFill>
                  <a:schemeClr val="dk1"/>
                </a:solidFill>
              </a:rPr>
              <a:t> </a:t>
            </a:r>
            <a:r>
              <a:rPr lang="ru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query().update()</a:t>
            </a: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ru" sz="1200">
                <a:solidFill>
                  <a:schemeClr val="dk1"/>
                </a:solidFill>
              </a:rPr>
              <a:t>SQL:</a:t>
            </a:r>
            <a:r>
              <a:rPr lang="ru" sz="1200">
                <a:solidFill>
                  <a:schemeClr val="dk1"/>
                </a:solidFill>
              </a:rPr>
              <a:t> </a:t>
            </a:r>
            <a:r>
              <a:rPr lang="ru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UPDATE table_name SET column=value</a:t>
            </a: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</a:rPr>
              <a:t>SQLAlchemy</a:t>
            </a:r>
            <a:r>
              <a:rPr lang="ru" sz="12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db.query(</a:t>
            </a:r>
            <a:r>
              <a:rPr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BookDB</a:t>
            </a:r>
            <a:r>
              <a:rPr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).filter(</a:t>
            </a:r>
            <a:r>
              <a:rPr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BookDB</a:t>
            </a:r>
            <a:r>
              <a:rPr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.id == 1).update({"title": "Updated Title"})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db.commit()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</a:rPr>
              <a:t>SQL: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UPDATE books SET title = 'Updated Title' WHERE id = 1;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9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DELETE</a:t>
            </a:r>
            <a:endParaRPr/>
          </a:p>
        </p:txBody>
      </p:sp>
      <p:sp>
        <p:nvSpPr>
          <p:cNvPr id="369" name="Google Shape;369;p49"/>
          <p:cNvSpPr txBox="1"/>
          <p:nvPr>
            <p:ph idx="1" type="body"/>
          </p:nvPr>
        </p:nvSpPr>
        <p:spPr>
          <a:xfrm>
            <a:off x="432000" y="1548025"/>
            <a:ext cx="8520600" cy="3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ru" sz="1200">
                <a:solidFill>
                  <a:schemeClr val="dk1"/>
                </a:solidFill>
              </a:rPr>
              <a:t>SQLAlchemy:</a:t>
            </a:r>
            <a:r>
              <a:rPr lang="ru" sz="1200">
                <a:solidFill>
                  <a:schemeClr val="dk1"/>
                </a:solidFill>
              </a:rPr>
              <a:t> </a:t>
            </a:r>
            <a:r>
              <a:rPr lang="ru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db.delete()</a:t>
            </a: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ru" sz="1200">
                <a:solidFill>
                  <a:schemeClr val="dk1"/>
                </a:solidFill>
              </a:rPr>
              <a:t>SQL:</a:t>
            </a:r>
            <a:r>
              <a:rPr lang="ru" sz="1200">
                <a:solidFill>
                  <a:schemeClr val="dk1"/>
                </a:solidFill>
              </a:rPr>
              <a:t> </a:t>
            </a:r>
            <a:r>
              <a:rPr lang="ru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DELETE FROM table_name WHERE condition</a:t>
            </a: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</a:rPr>
              <a:t>SQLAlchemy</a:t>
            </a:r>
            <a:r>
              <a:rPr lang="ru" sz="12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book = db.query(</a:t>
            </a:r>
            <a:r>
              <a:rPr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BookDB</a:t>
            </a:r>
            <a:r>
              <a:rPr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).filter(</a:t>
            </a:r>
            <a:r>
              <a:rPr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BookDB</a:t>
            </a:r>
            <a:r>
              <a:rPr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.id == 1).first()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db.delete(book)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db.commit()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</a:rPr>
              <a:t>SQL: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DELETE FROM books WHERE id = 1;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SQL vs SQLAlchemy ORM</a:t>
            </a:r>
            <a:endParaRPr/>
          </a:p>
        </p:txBody>
      </p:sp>
      <p:sp>
        <p:nvSpPr>
          <p:cNvPr id="375" name="Google Shape;375;p50"/>
          <p:cNvSpPr txBox="1"/>
          <p:nvPr>
            <p:ph idx="1" type="body"/>
          </p:nvPr>
        </p:nvSpPr>
        <p:spPr>
          <a:xfrm>
            <a:off x="432000" y="1548025"/>
            <a:ext cx="8520600" cy="33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ru" sz="1200">
                <a:solidFill>
                  <a:schemeClr val="dk1"/>
                </a:solidFill>
              </a:rPr>
              <a:t>Создание (CREATE)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ru" sz="1200">
                <a:solidFill>
                  <a:schemeClr val="dk1"/>
                </a:solidFill>
              </a:rPr>
              <a:t>SQL:</a:t>
            </a:r>
            <a:r>
              <a:rPr lang="ru" sz="1200">
                <a:solidFill>
                  <a:schemeClr val="dk1"/>
                </a:solidFill>
              </a:rPr>
              <a:t> </a:t>
            </a:r>
            <a:r>
              <a:rPr lang="ru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INSERT INTO table VALUES (...)</a:t>
            </a: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ru" sz="1200">
                <a:solidFill>
                  <a:schemeClr val="dk1"/>
                </a:solidFill>
              </a:rPr>
              <a:t>SQLAlchemy ORM:</a:t>
            </a:r>
            <a:r>
              <a:rPr lang="ru" sz="1200">
                <a:solidFill>
                  <a:schemeClr val="dk1"/>
                </a:solidFill>
              </a:rPr>
              <a:t> </a:t>
            </a:r>
            <a:r>
              <a:rPr lang="ru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db.add(obj), db.commit()</a:t>
            </a: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ru" sz="1200">
                <a:solidFill>
                  <a:schemeClr val="dk1"/>
                </a:solidFill>
              </a:rPr>
              <a:t>Чтение (READ)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ru" sz="1200">
                <a:solidFill>
                  <a:schemeClr val="dk1"/>
                </a:solidFill>
              </a:rPr>
              <a:t>SQL:</a:t>
            </a:r>
            <a:r>
              <a:rPr lang="ru" sz="1200">
                <a:solidFill>
                  <a:schemeClr val="dk1"/>
                </a:solidFill>
              </a:rPr>
              <a:t> </a:t>
            </a:r>
            <a:r>
              <a:rPr lang="ru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SELECT * FROM table</a:t>
            </a: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ru" sz="1200">
                <a:solidFill>
                  <a:schemeClr val="dk1"/>
                </a:solidFill>
              </a:rPr>
              <a:t>SQLAlchemy ORM:</a:t>
            </a:r>
            <a:r>
              <a:rPr lang="ru" sz="1200">
                <a:solidFill>
                  <a:schemeClr val="dk1"/>
                </a:solidFill>
              </a:rPr>
              <a:t> </a:t>
            </a:r>
            <a:r>
              <a:rPr lang="ru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db.query(Model).all()</a:t>
            </a: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ru" sz="1200">
                <a:solidFill>
                  <a:schemeClr val="dk1"/>
                </a:solidFill>
              </a:rPr>
              <a:t>Обновление (UPDATE)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ru" sz="1200">
                <a:solidFill>
                  <a:schemeClr val="dk1"/>
                </a:solidFill>
              </a:rPr>
              <a:t>SQL:</a:t>
            </a:r>
            <a:r>
              <a:rPr lang="ru" sz="1200">
                <a:solidFill>
                  <a:schemeClr val="dk1"/>
                </a:solidFill>
              </a:rPr>
              <a:t> </a:t>
            </a:r>
            <a:r>
              <a:rPr lang="ru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UPDATE table SET column=value</a:t>
            </a: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ru" sz="1200">
                <a:solidFill>
                  <a:schemeClr val="dk1"/>
                </a:solidFill>
              </a:rPr>
              <a:t>SQLAlchemy ORM:</a:t>
            </a:r>
            <a:r>
              <a:rPr lang="ru" sz="1200">
                <a:solidFill>
                  <a:schemeClr val="dk1"/>
                </a:solidFill>
              </a:rPr>
              <a:t> </a:t>
            </a:r>
            <a:r>
              <a:rPr lang="ru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query().filter().update({...})</a:t>
            </a: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ru" sz="1200">
                <a:solidFill>
                  <a:schemeClr val="dk1"/>
                </a:solidFill>
              </a:rPr>
              <a:t>Удаление (DELETE)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ru" sz="1200">
                <a:solidFill>
                  <a:schemeClr val="dk1"/>
                </a:solidFill>
              </a:rPr>
              <a:t>SQL:</a:t>
            </a:r>
            <a:r>
              <a:rPr lang="ru" sz="1200">
                <a:solidFill>
                  <a:schemeClr val="dk1"/>
                </a:solidFill>
              </a:rPr>
              <a:t> </a:t>
            </a:r>
            <a:r>
              <a:rPr lang="ru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DELETE FROM table WHERE condition</a:t>
            </a: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ru" sz="1200">
                <a:solidFill>
                  <a:schemeClr val="dk1"/>
                </a:solidFill>
              </a:rPr>
              <a:t>SQLAlchemy ORM:</a:t>
            </a:r>
            <a:r>
              <a:rPr lang="ru" sz="1200">
                <a:solidFill>
                  <a:schemeClr val="dk1"/>
                </a:solidFill>
              </a:rPr>
              <a:t> </a:t>
            </a:r>
            <a:r>
              <a:rPr lang="ru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db.delete(obj), db.commit()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/>
          <p:nvPr>
            <p:ph idx="1" type="body"/>
          </p:nvPr>
        </p:nvSpPr>
        <p:spPr>
          <a:xfrm>
            <a:off x="432000" y="1548025"/>
            <a:ext cx="8520600" cy="1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Задача</a:t>
            </a:r>
            <a:r>
              <a:rPr lang="ru"/>
              <a:t>: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Выполнить CRUD запросы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Дописать эндпоинты на GET, PUT, DELETE</a:t>
            </a:r>
            <a:endParaRPr/>
          </a:p>
        </p:txBody>
      </p:sp>
      <p:sp>
        <p:nvSpPr>
          <p:cNvPr id="381" name="Google Shape;381;p51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Практическое задание</a:t>
            </a:r>
            <a:endParaRPr/>
          </a:p>
        </p:txBody>
      </p:sp>
      <p:sp>
        <p:nvSpPr>
          <p:cNvPr id="382" name="Google Shape;382;p51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CRUD запросы</a:t>
            </a:r>
            <a:endParaRPr/>
          </a:p>
        </p:txBody>
      </p:sp>
      <p:sp>
        <p:nvSpPr>
          <p:cNvPr id="383" name="Google Shape;383;p51"/>
          <p:cNvSpPr txBox="1"/>
          <p:nvPr/>
        </p:nvSpPr>
        <p:spPr>
          <a:xfrm>
            <a:off x="4354850" y="1139250"/>
            <a:ext cx="4567500" cy="83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Работаем с: </a:t>
            </a:r>
            <a:br>
              <a:rPr lang="ru"/>
            </a:br>
            <a:r>
              <a:rPr lang="ru"/>
              <a:t>	exercise_2.md</a:t>
            </a:r>
            <a:endParaRPr b="1" sz="1100">
              <a:solidFill>
                <a:srgbClr val="9900FF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</a:t>
            </a:r>
            <a:endParaRPr/>
          </a:p>
        </p:txBody>
      </p:sp>
      <p:sp>
        <p:nvSpPr>
          <p:cNvPr id="389" name="Google Shape;389;p52"/>
          <p:cNvSpPr/>
          <p:nvPr/>
        </p:nvSpPr>
        <p:spPr>
          <a:xfrm>
            <a:off x="560250" y="1406650"/>
            <a:ext cx="4724100" cy="7851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5"/>
                </a:solidFill>
              </a:rPr>
              <a:t>Как в SQLAlchemy можно обновить несколько записей одновременно? Приведите пример.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390" name="Google Shape;390;p52"/>
          <p:cNvSpPr/>
          <p:nvPr/>
        </p:nvSpPr>
        <p:spPr>
          <a:xfrm>
            <a:off x="1796200" y="2802025"/>
            <a:ext cx="6969300" cy="871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Почему для удаления записи в SQLAlchemy необходимо сначала выполнить db.delete(instance), а затем db.commit()?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Ответы: 1</a:t>
            </a:r>
            <a:endParaRPr/>
          </a:p>
        </p:txBody>
      </p:sp>
      <p:sp>
        <p:nvSpPr>
          <p:cNvPr id="396" name="Google Shape;396;p53"/>
          <p:cNvSpPr txBox="1"/>
          <p:nvPr>
            <p:ph idx="1" type="body"/>
          </p:nvPr>
        </p:nvSpPr>
        <p:spPr>
          <a:xfrm>
            <a:off x="432000" y="1548025"/>
            <a:ext cx="8520600" cy="38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📌 </a:t>
            </a:r>
            <a:r>
              <a:rPr b="1" lang="ru" sz="1100">
                <a:solidFill>
                  <a:schemeClr val="dk1"/>
                </a:solidFill>
              </a:rPr>
              <a:t>Используем метод </a:t>
            </a:r>
            <a:r>
              <a:rPr b="1"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.update()</a:t>
            </a:r>
            <a:r>
              <a:rPr b="1" lang="ru" sz="1100">
                <a:solidFill>
                  <a:schemeClr val="dk1"/>
                </a:solidFill>
              </a:rPr>
              <a:t>, чтобы обновить сразу несколько записей: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db.query(BookDB).filter(BookDB.author == "Alice Smith").update({"author": "Alice Johnson"})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db.commit()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✅ </a:t>
            </a:r>
            <a:r>
              <a:rPr b="1" lang="ru" sz="1100">
                <a:solidFill>
                  <a:schemeClr val="dk1"/>
                </a:solidFill>
              </a:rPr>
              <a:t>Этот запрос обновит все книги автора "Alice Smith", заменив его на "Alice Johnson".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📌 </a:t>
            </a:r>
            <a:r>
              <a:rPr b="1" lang="ru" sz="1100">
                <a:solidFill>
                  <a:schemeClr val="dk1"/>
                </a:solidFill>
              </a:rPr>
              <a:t>Аналогичный SQL-запрос: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UPDATE books SET author = 'Alice Johnson' WHERE author = 'Alice Smith';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⚡ </a:t>
            </a:r>
            <a:r>
              <a:rPr b="1" lang="ru" sz="1100">
                <a:solidFill>
                  <a:schemeClr val="dk1"/>
                </a:solidFill>
              </a:rPr>
              <a:t>Важно: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Метод 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.update()</a:t>
            </a:r>
            <a:r>
              <a:rPr lang="ru" sz="1100">
                <a:solidFill>
                  <a:schemeClr val="dk1"/>
                </a:solidFill>
              </a:rPr>
              <a:t> обновляет </a:t>
            </a:r>
            <a:r>
              <a:rPr b="1" lang="ru" sz="1100">
                <a:solidFill>
                  <a:schemeClr val="dk1"/>
                </a:solidFill>
              </a:rPr>
              <a:t>все записи</a:t>
            </a:r>
            <a:r>
              <a:rPr lang="ru" sz="1100">
                <a:solidFill>
                  <a:schemeClr val="dk1"/>
                </a:solidFill>
              </a:rPr>
              <a:t>, подходящие под 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filter()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Чтобы изменения применились, </a:t>
            </a:r>
            <a:r>
              <a:rPr b="1" lang="ru" sz="1100">
                <a:solidFill>
                  <a:schemeClr val="dk1"/>
                </a:solidFill>
              </a:rPr>
              <a:t>не забудьте вызвать </a:t>
            </a:r>
            <a:r>
              <a:rPr b="1"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db.commit()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✅ </a:t>
            </a:r>
            <a:r>
              <a:rPr b="1" lang="ru" sz="1100">
                <a:solidFill>
                  <a:schemeClr val="dk1"/>
                </a:solidFill>
              </a:rPr>
              <a:t>Вывод:</a:t>
            </a:r>
            <a:r>
              <a:rPr lang="ru" sz="1100">
                <a:solidFill>
                  <a:schemeClr val="dk1"/>
                </a:solidFill>
              </a:rPr>
              <a:t> 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.update()</a:t>
            </a:r>
            <a:r>
              <a:rPr lang="ru" sz="1100">
                <a:solidFill>
                  <a:schemeClr val="dk1"/>
                </a:solidFill>
              </a:rPr>
              <a:t> позволяет эффективно обновлять несколько строк </a:t>
            </a:r>
            <a:r>
              <a:rPr b="1" lang="ru" sz="1100">
                <a:solidFill>
                  <a:schemeClr val="dk1"/>
                </a:solidFill>
              </a:rPr>
              <a:t>одним SQL-запросом</a:t>
            </a:r>
            <a:r>
              <a:rPr lang="ru" sz="1100">
                <a:solidFill>
                  <a:schemeClr val="dk1"/>
                </a:solidFill>
              </a:rPr>
              <a:t>, вместо обновления каждой записи отдельно! 🚀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Ответы: 2</a:t>
            </a:r>
            <a:endParaRPr/>
          </a:p>
        </p:txBody>
      </p:sp>
      <p:sp>
        <p:nvSpPr>
          <p:cNvPr id="402" name="Google Shape;402;p54"/>
          <p:cNvSpPr txBox="1"/>
          <p:nvPr>
            <p:ph idx="1" type="body"/>
          </p:nvPr>
        </p:nvSpPr>
        <p:spPr>
          <a:xfrm>
            <a:off x="432000" y="1548025"/>
            <a:ext cx="8520600" cy="30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100">
                <a:solidFill>
                  <a:schemeClr val="dk1"/>
                </a:solidFill>
              </a:rPr>
              <a:t>Почему для удаления записи в SQLAlchemy необходимо сначала выполнить </a:t>
            </a:r>
            <a:r>
              <a:rPr b="1"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db.delete(instance)</a:t>
            </a:r>
            <a:r>
              <a:rPr b="1" lang="ru" sz="1100">
                <a:solidFill>
                  <a:schemeClr val="dk1"/>
                </a:solidFill>
              </a:rPr>
              <a:t>, а затем </a:t>
            </a:r>
            <a:r>
              <a:rPr b="1"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db.commit()</a:t>
            </a:r>
            <a:r>
              <a:rPr b="1" lang="ru" sz="1100">
                <a:solidFill>
                  <a:schemeClr val="dk1"/>
                </a:solidFill>
              </a:rPr>
              <a:t>?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1️⃣ </a:t>
            </a:r>
            <a:r>
              <a:rPr b="1"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db.delete(instance)</a:t>
            </a:r>
            <a:r>
              <a:rPr lang="ru" sz="1100">
                <a:solidFill>
                  <a:schemeClr val="dk1"/>
                </a:solidFill>
              </a:rPr>
              <a:t> – помечает объект как удалённый в текущей сессии, но SQL-запрос ещё не выполняется.</a:t>
            </a:r>
            <a:br>
              <a:rPr lang="ru" sz="1100">
                <a:solidFill>
                  <a:schemeClr val="dk1"/>
                </a:solidFill>
              </a:rPr>
            </a:br>
            <a:r>
              <a:rPr lang="ru" sz="1100">
                <a:solidFill>
                  <a:schemeClr val="dk1"/>
                </a:solidFill>
              </a:rPr>
              <a:t> 2️⃣ </a:t>
            </a:r>
            <a:r>
              <a:rPr b="1"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db.commit()</a:t>
            </a:r>
            <a:r>
              <a:rPr lang="ru" sz="1100">
                <a:solidFill>
                  <a:schemeClr val="dk1"/>
                </a:solidFill>
              </a:rPr>
              <a:t> – фиксирует изменения и отправляет в БД команду 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ru" sz="1100">
                <a:solidFill>
                  <a:schemeClr val="dk1"/>
                </a:solidFill>
              </a:rPr>
              <a:t>.</a:t>
            </a:r>
            <a:br>
              <a:rPr lang="ru" sz="1100">
                <a:solidFill>
                  <a:schemeClr val="dk1"/>
                </a:solidFill>
              </a:rPr>
            </a:br>
            <a:r>
              <a:rPr lang="ru" sz="1100">
                <a:solidFill>
                  <a:schemeClr val="dk1"/>
                </a:solidFill>
              </a:rPr>
              <a:t> 3️⃣ </a:t>
            </a:r>
            <a:r>
              <a:rPr b="1" lang="ru" sz="1100">
                <a:solidFill>
                  <a:schemeClr val="dk1"/>
                </a:solidFill>
              </a:rPr>
              <a:t>Без </a:t>
            </a:r>
            <a:r>
              <a:rPr b="1"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commit()</a:t>
            </a:r>
            <a:r>
              <a:rPr b="1" lang="ru" sz="1100">
                <a:solidFill>
                  <a:schemeClr val="dk1"/>
                </a:solidFill>
              </a:rPr>
              <a:t> удаление не сохранится</a:t>
            </a:r>
            <a:r>
              <a:rPr lang="ru" sz="1100">
                <a:solidFill>
                  <a:schemeClr val="dk1"/>
                </a:solidFill>
              </a:rPr>
              <a:t> в базе данных.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📌 </a:t>
            </a:r>
            <a:r>
              <a:rPr b="1" lang="ru" sz="1100">
                <a:solidFill>
                  <a:schemeClr val="dk1"/>
                </a:solidFill>
              </a:rPr>
              <a:t>Пример удаления: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book = db.query(BookDB).filter(BookDB.id == 1).first()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if book: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    db.delete(book)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    db.commit()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 в SQLAlchemy</a:t>
            </a:r>
            <a:endParaRPr/>
          </a:p>
        </p:txBody>
      </p:sp>
      <p:sp>
        <p:nvSpPr>
          <p:cNvPr id="153" name="Google Shape;153;p21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ORM упрощает взаимодействие с базой данных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432000" y="1548025"/>
            <a:ext cx="8520600" cy="25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Определение </a:t>
            </a:r>
            <a:r>
              <a:rPr b="1" lang="ru"/>
              <a:t>ORM</a:t>
            </a:r>
            <a:r>
              <a:rPr lang="ru"/>
              <a:t> (Object-Relational Mapping):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"</a:t>
            </a:r>
            <a:r>
              <a:rPr b="1" lang="ru"/>
              <a:t>ORM</a:t>
            </a:r>
            <a:r>
              <a:rPr lang="ru"/>
              <a:t> — это технология, позволяющая работать с базами данных через объектно-ориентированный код, заменяя </a:t>
            </a:r>
            <a:r>
              <a:rPr i="1" lang="ru">
                <a:solidFill>
                  <a:srgbClr val="A64D79"/>
                </a:solidFill>
              </a:rPr>
              <a:t>SQL</a:t>
            </a:r>
            <a:r>
              <a:rPr lang="ru"/>
              <a:t>-запросы."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Без </a:t>
            </a:r>
            <a:r>
              <a:rPr b="1" lang="ru"/>
              <a:t>ORM</a:t>
            </a:r>
            <a:r>
              <a:rPr lang="ru"/>
              <a:t>: </a:t>
            </a: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SELECT * FROM books WHERE id = 1;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С </a:t>
            </a:r>
            <a:r>
              <a:rPr b="1" lang="ru"/>
              <a:t>ORM</a:t>
            </a:r>
            <a:r>
              <a:rPr lang="ru"/>
              <a:t>: </a:t>
            </a: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db.query(BookDB).filter(BookDB.id == 1).first()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9" name="Google Shape;159;p22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ORM?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Почему SQLAlchemy?</a:t>
            </a:r>
            <a:endParaRPr/>
          </a:p>
        </p:txBody>
      </p:sp>
      <p:graphicFrame>
        <p:nvGraphicFramePr>
          <p:cNvPr id="165" name="Google Shape;165;p23"/>
          <p:cNvGraphicFramePr/>
          <p:nvPr/>
        </p:nvGraphicFramePr>
        <p:xfrm>
          <a:off x="0" y="103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{36AD460E-ED3C-4D72-975D-13118BFF6745}</a:tableStyleId>
              </a:tblPr>
              <a:tblGrid>
                <a:gridCol w="3150075"/>
                <a:gridCol w="3915725"/>
                <a:gridCol w="2078175"/>
              </a:tblGrid>
              <a:tr h="789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/>
                        <a:t>Характеристика</a:t>
                      </a:r>
                      <a:endParaRPr b="1"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/>
                        <a:t>SQLAlchemy</a:t>
                      </a:r>
                      <a:endParaRPr b="1"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/>
                        <a:t>Django ORM</a:t>
                      </a:r>
                      <a:endParaRPr b="1" sz="1800"/>
                    </a:p>
                  </a:txBody>
                  <a:tcPr marT="91425" marB="91425" marR="91425" marL="91425" anchor="ctr"/>
                </a:tc>
              </a:tr>
              <a:tr h="82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Гибкость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Высокая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Средняя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82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Работа с БД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SQLAlchemy Core + ORM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Только ORM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82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Миграции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Alembic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Встроенные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82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Производительность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Оптимизирована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Хорошая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</a:t>
            </a:r>
            <a:endParaRPr/>
          </a:p>
        </p:txBody>
      </p:sp>
      <p:sp>
        <p:nvSpPr>
          <p:cNvPr id="171" name="Google Shape;171;p24"/>
          <p:cNvSpPr txBox="1"/>
          <p:nvPr>
            <p:ph idx="1" type="subTitle"/>
          </p:nvPr>
        </p:nvSpPr>
        <p:spPr>
          <a:xfrm>
            <a:off x="2495350" y="1220900"/>
            <a:ext cx="6126000" cy="19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Установка и настройка SQLAlchemy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Установка зависимостей</a:t>
            </a:r>
            <a:endParaRPr/>
          </a:p>
        </p:txBody>
      </p:sp>
      <p:graphicFrame>
        <p:nvGraphicFramePr>
          <p:cNvPr id="177" name="Google Shape;177;p25"/>
          <p:cNvGraphicFramePr/>
          <p:nvPr/>
        </p:nvGraphicFramePr>
        <p:xfrm>
          <a:off x="432000" y="163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{28DB5CC4-2E5B-4760-B97C-6478110405ED}</a:tableStyleId>
              </a:tblPr>
              <a:tblGrid>
                <a:gridCol w="5449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pip install sqlalchemy psycopg2 alembic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8" name="Google Shape;178;p25"/>
          <p:cNvSpPr/>
          <p:nvPr/>
        </p:nvSpPr>
        <p:spPr>
          <a:xfrm>
            <a:off x="3874425" y="1721300"/>
            <a:ext cx="858300" cy="21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25"/>
          <p:cNvCxnSpPr>
            <a:stCxn id="178" idx="2"/>
            <a:endCxn id="180" idx="0"/>
          </p:cNvCxnSpPr>
          <p:nvPr/>
        </p:nvCxnSpPr>
        <p:spPr>
          <a:xfrm flipH="1" rot="-5400000">
            <a:off x="4130025" y="2114450"/>
            <a:ext cx="1260300" cy="9132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5"/>
          <p:cNvSpPr txBox="1"/>
          <p:nvPr/>
        </p:nvSpPr>
        <p:spPr>
          <a:xfrm>
            <a:off x="4491475" y="3201075"/>
            <a:ext cx="1450500" cy="92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установка Alembic для миграций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1" name="Google Shape;181;p25"/>
          <p:cNvSpPr/>
          <p:nvPr/>
        </p:nvSpPr>
        <p:spPr>
          <a:xfrm>
            <a:off x="2936375" y="1721300"/>
            <a:ext cx="938100" cy="21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" name="Google Shape;182;p25"/>
          <p:cNvCxnSpPr>
            <a:stCxn id="181" idx="2"/>
            <a:endCxn id="183" idx="1"/>
          </p:cNvCxnSpPr>
          <p:nvPr/>
        </p:nvCxnSpPr>
        <p:spPr>
          <a:xfrm rot="5400000">
            <a:off x="2000975" y="2620250"/>
            <a:ext cx="2083800" cy="725100"/>
          </a:xfrm>
          <a:prstGeom prst="curvedConnector4">
            <a:avLst>
              <a:gd fmla="val 35963" name="adj1"/>
              <a:gd fmla="val 13286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5"/>
          <p:cNvSpPr txBox="1"/>
          <p:nvPr/>
        </p:nvSpPr>
        <p:spPr>
          <a:xfrm>
            <a:off x="2680175" y="3439700"/>
            <a:ext cx="1450500" cy="116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установка PostgreSQL для связи с БД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4" name="Google Shape;184;p25"/>
          <p:cNvSpPr/>
          <p:nvPr/>
        </p:nvSpPr>
        <p:spPr>
          <a:xfrm>
            <a:off x="1784975" y="1721300"/>
            <a:ext cx="1151400" cy="21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" name="Google Shape;185;p25"/>
          <p:cNvCxnSpPr>
            <a:stCxn id="184" idx="2"/>
            <a:endCxn id="186" idx="1"/>
          </p:cNvCxnSpPr>
          <p:nvPr/>
        </p:nvCxnSpPr>
        <p:spPr>
          <a:xfrm rot="5400000">
            <a:off x="583625" y="2267450"/>
            <a:ext cx="2103600" cy="1450500"/>
          </a:xfrm>
          <a:prstGeom prst="curvedConnector4">
            <a:avLst>
              <a:gd fmla="val 44878" name="adj1"/>
              <a:gd fmla="val 11641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5"/>
          <p:cNvSpPr txBox="1"/>
          <p:nvPr/>
        </p:nvSpPr>
        <p:spPr>
          <a:xfrm>
            <a:off x="910175" y="3829000"/>
            <a:ext cx="658200" cy="431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ORM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Связь Postgre c FastAPI</a:t>
            </a:r>
            <a:endParaRPr/>
          </a:p>
        </p:txBody>
      </p:sp>
      <p:graphicFrame>
        <p:nvGraphicFramePr>
          <p:cNvPr id="192" name="Google Shape;192;p26"/>
          <p:cNvGraphicFramePr/>
          <p:nvPr/>
        </p:nvGraphicFramePr>
        <p:xfrm>
          <a:off x="432000" y="163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{28DB5CC4-2E5B-4760-B97C-6478110405ED}</a:tableStyleId>
              </a:tblPr>
              <a:tblGrid>
                <a:gridCol w="8712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from sqlalchemy import create_engine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from sqlalchemy.orm import sessionmaker, declarative_base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DATABASE_URL = "postgresql://user:password@localhost:5432/books_db"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engine = create_engine(DATABASE_URL)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SessionLocal = sessionmaker(autocommit=False, autoflush=False, bind=engine)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Base = declarative_base()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3" name="Google Shape;193;p26"/>
          <p:cNvSpPr/>
          <p:nvPr/>
        </p:nvSpPr>
        <p:spPr>
          <a:xfrm>
            <a:off x="496725" y="2352150"/>
            <a:ext cx="1385700" cy="21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26"/>
          <p:cNvCxnSpPr>
            <a:stCxn id="195" idx="1"/>
            <a:endCxn id="196" idx="1"/>
          </p:cNvCxnSpPr>
          <p:nvPr/>
        </p:nvCxnSpPr>
        <p:spPr>
          <a:xfrm>
            <a:off x="496725" y="2681550"/>
            <a:ext cx="163800" cy="1230000"/>
          </a:xfrm>
          <a:prstGeom prst="curvedConnector3">
            <a:avLst>
              <a:gd fmla="val -1453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6"/>
          <p:cNvSpPr txBox="1"/>
          <p:nvPr/>
        </p:nvSpPr>
        <p:spPr>
          <a:xfrm>
            <a:off x="660600" y="3572875"/>
            <a:ext cx="1937100" cy="67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создание подключение к БД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97" name="Google Shape;197;p26"/>
          <p:cNvSpPr/>
          <p:nvPr/>
        </p:nvSpPr>
        <p:spPr>
          <a:xfrm>
            <a:off x="496725" y="3010950"/>
            <a:ext cx="520500" cy="21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" name="Google Shape;198;p26"/>
          <p:cNvCxnSpPr>
            <a:stCxn id="197" idx="3"/>
            <a:endCxn id="199" idx="1"/>
          </p:cNvCxnSpPr>
          <p:nvPr/>
        </p:nvCxnSpPr>
        <p:spPr>
          <a:xfrm>
            <a:off x="1017225" y="3120750"/>
            <a:ext cx="2988000" cy="14376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6"/>
          <p:cNvSpPr txBox="1"/>
          <p:nvPr/>
        </p:nvSpPr>
        <p:spPr>
          <a:xfrm>
            <a:off x="4005075" y="3973350"/>
            <a:ext cx="1450500" cy="116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базовый класс для определения моделей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95" name="Google Shape;195;p26"/>
          <p:cNvSpPr/>
          <p:nvPr/>
        </p:nvSpPr>
        <p:spPr>
          <a:xfrm>
            <a:off x="496725" y="2571750"/>
            <a:ext cx="701100" cy="21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26"/>
          <p:cNvCxnSpPr>
            <a:stCxn id="193" idx="1"/>
            <a:endCxn id="201" idx="1"/>
          </p:cNvCxnSpPr>
          <p:nvPr/>
        </p:nvCxnSpPr>
        <p:spPr>
          <a:xfrm>
            <a:off x="496725" y="2461950"/>
            <a:ext cx="471300" cy="2264700"/>
          </a:xfrm>
          <a:prstGeom prst="curvedConnector3">
            <a:avLst>
              <a:gd fmla="val -8117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6"/>
          <p:cNvSpPr txBox="1"/>
          <p:nvPr/>
        </p:nvSpPr>
        <p:spPr>
          <a:xfrm>
            <a:off x="968100" y="4388025"/>
            <a:ext cx="2414100" cy="67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URL подключения к БД PostgreSQL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02" name="Google Shape;202;p26"/>
          <p:cNvSpPr/>
          <p:nvPr/>
        </p:nvSpPr>
        <p:spPr>
          <a:xfrm>
            <a:off x="496728" y="2791350"/>
            <a:ext cx="1322100" cy="21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" name="Google Shape;203;p26"/>
          <p:cNvCxnSpPr>
            <a:stCxn id="202" idx="3"/>
            <a:endCxn id="204" idx="1"/>
          </p:cNvCxnSpPr>
          <p:nvPr/>
        </p:nvCxnSpPr>
        <p:spPr>
          <a:xfrm>
            <a:off x="1818828" y="2901150"/>
            <a:ext cx="4495800" cy="1215000"/>
          </a:xfrm>
          <a:prstGeom prst="curvedConnector3">
            <a:avLst>
              <a:gd fmla="val 682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6"/>
          <p:cNvSpPr txBox="1"/>
          <p:nvPr/>
        </p:nvSpPr>
        <p:spPr>
          <a:xfrm>
            <a:off x="6314713" y="3654450"/>
            <a:ext cx="1450500" cy="92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создание сессии для работы с БД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lRanv1">
  <a:themeElements>
    <a:clrScheme name="Simple Light">
      <a:dk1>
        <a:srgbClr val="000000"/>
      </a:dk1>
      <a:lt1>
        <a:srgbClr val="FFFFFF"/>
      </a:lt1>
      <a:dk2>
        <a:srgbClr val="3D85C6"/>
      </a:dk2>
      <a:lt2>
        <a:srgbClr val="FFAB40"/>
      </a:lt2>
      <a:accent1>
        <a:srgbClr val="000000"/>
      </a:accent1>
      <a:accent2>
        <a:srgbClr val="FFFFFF"/>
      </a:accent2>
      <a:accent3>
        <a:srgbClr val="14A0FF"/>
      </a:accent3>
      <a:accent4>
        <a:srgbClr val="FFAB40"/>
      </a:accent4>
      <a:accent5>
        <a:srgbClr val="9039C9"/>
      </a:accent5>
      <a:accent6>
        <a:srgbClr val="FFFFF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